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36" r:id="rId1"/>
    <p:sldMasterId id="2147484450" r:id="rId2"/>
    <p:sldMasterId id="2147484452" r:id="rId3"/>
  </p:sldMasterIdLst>
  <p:notesMasterIdLst>
    <p:notesMasterId r:id="rId12"/>
  </p:notesMasterIdLst>
  <p:handoutMasterIdLst>
    <p:handoutMasterId r:id="rId13"/>
  </p:handoutMasterIdLst>
  <p:sldIdLst>
    <p:sldId id="256" r:id="rId4"/>
    <p:sldId id="550" r:id="rId5"/>
    <p:sldId id="551" r:id="rId6"/>
    <p:sldId id="556" r:id="rId7"/>
    <p:sldId id="557" r:id="rId8"/>
    <p:sldId id="555" r:id="rId9"/>
    <p:sldId id="558" r:id="rId10"/>
    <p:sldId id="552" r:id="rId11"/>
  </p:sldIdLst>
  <p:sldSz cx="9144000" cy="6858000" type="screen4x3"/>
  <p:notesSz cx="6858000" cy="9144000"/>
  <p:defaultTextStyle>
    <a:defPPr>
      <a:defRPr lang="it-IT"/>
    </a:defPPr>
    <a:lvl1pPr marL="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outline"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00"/>
    <a:srgbClr val="92D050"/>
    <a:srgbClr val="FF7600"/>
    <a:srgbClr val="76D6FF"/>
    <a:srgbClr val="FF9300"/>
    <a:srgbClr val="607D8B"/>
    <a:srgbClr val="945200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1" autoAdjust="0"/>
    <p:restoredTop sz="94818" autoAdjust="0"/>
  </p:normalViewPr>
  <p:slideViewPr>
    <p:cSldViewPr snapToGrid="0" snapToObjects="1">
      <p:cViewPr varScale="1">
        <p:scale>
          <a:sx n="117" d="100"/>
          <a:sy n="117" d="100"/>
        </p:scale>
        <p:origin x="215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54007-042D-B74C-B600-E65703EE92FA}" type="datetime1">
              <a:rPr lang="it-IT" smtClean="0"/>
              <a:pPr/>
              <a:t>10/05/22</a:t>
            </a:fld>
            <a:endParaRPr lang="en-GB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12072-9809-3B43-88E9-4578524D92CD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3732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2.jpeg>
</file>

<file path=ppt/media/image3.jpe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C7A6E-8A0F-6045-894B-85D75C45CD11}" type="datetime1">
              <a:rPr lang="it-IT" smtClean="0"/>
              <a:pPr/>
              <a:t>10/05/22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0F652-032C-1B4C-B2A5-FF8B5B286FDE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8163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863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C811A7E1-25D3-5B49-A0EB-0F7EF6FA4C86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2980462"/>
            <a:ext cx="9144001" cy="667512"/>
          </a:xfrm>
          <a:solidFill>
            <a:schemeClr val="bg1">
              <a:lumMod val="95000"/>
            </a:schemeClr>
          </a:solidFill>
          <a:effectLst/>
        </p:spPr>
        <p:txBody>
          <a:bodyPr vert="horz" lIns="130055" tIns="65028" rIns="130055" bIns="65028" rtlCol="0">
            <a:noAutofit/>
            <a:scene3d>
              <a:camera prst="orthographicFront"/>
              <a:lightRig rig="threePt" dir="t"/>
            </a:scene3d>
            <a:sp3d/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36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</a:t>
            </a:r>
            <a:endParaRPr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456FA37-7417-1949-AE60-D0DC0C1E73CC}"/>
              </a:ext>
            </a:extLst>
          </p:cNvPr>
          <p:cNvSpPr txBox="1"/>
          <p:nvPr userDrawn="1"/>
        </p:nvSpPr>
        <p:spPr>
          <a:xfrm>
            <a:off x="0" y="6544344"/>
            <a:ext cx="5883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789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 b="0" i="0" kern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Laboratorio </a:t>
            </a:r>
            <a:r>
              <a:rPr lang="it-IT" sz="16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IoT@UniMiB</a:t>
            </a:r>
            <a:endParaRPr lang="it-IT" sz="1600" b="0" i="0" kern="12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4805046" y="430307"/>
            <a:ext cx="3840480" cy="5432612"/>
          </a:xfrm>
          <a:solidFill>
            <a:schemeClr val="bg1">
              <a:lumMod val="8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76200" dist="12700" dir="5400000" sx="100500" sy="100500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extrusionH="50800">
            <a:extrusionClr>
              <a:schemeClr val="tx1"/>
            </a:extrusionClr>
            <a:contourClr>
              <a:schemeClr val="tx1"/>
            </a:contourClr>
          </a:sp3d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accent2">
                  <a:lumMod val="50000"/>
                  <a:lumOff val="50000"/>
                </a:schemeClr>
              </a:buClr>
              <a:buSzPct val="75000"/>
              <a:buFont typeface="Wingdings 2" pitchFamily="18" charset="2"/>
              <a:buNone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21930" indent="0">
              <a:buNone/>
              <a:defRPr sz="2596"/>
            </a:lvl2pPr>
            <a:lvl3pPr marL="843858" indent="0">
              <a:buNone/>
              <a:defRPr sz="2206"/>
            </a:lvl3pPr>
            <a:lvl4pPr marL="1265788" indent="0">
              <a:buNone/>
              <a:defRPr sz="1817"/>
            </a:lvl4pPr>
            <a:lvl5pPr marL="1687718" indent="0">
              <a:buNone/>
              <a:defRPr sz="1817"/>
            </a:lvl5pPr>
            <a:lvl6pPr marL="2109647" indent="0">
              <a:buNone/>
              <a:defRPr sz="1817"/>
            </a:lvl6pPr>
            <a:lvl7pPr marL="2531576" indent="0">
              <a:buNone/>
              <a:defRPr sz="1817"/>
            </a:lvl7pPr>
            <a:lvl8pPr marL="2953506" indent="0">
              <a:buNone/>
              <a:defRPr sz="1817"/>
            </a:lvl8pPr>
            <a:lvl9pPr marL="3375434" indent="0">
              <a:buNone/>
              <a:defRPr sz="1817"/>
            </a:lvl9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61411" y="417513"/>
            <a:ext cx="1600200" cy="5708650"/>
          </a:xfrm>
        </p:spPr>
        <p:txBody>
          <a:bodyPr vert="eaVert"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1175" y="417513"/>
            <a:ext cx="6499225" cy="57086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48" y="1371600"/>
            <a:ext cx="8147304" cy="1344168"/>
          </a:xfrm>
        </p:spPr>
        <p:txBody>
          <a:bodyPr vert="horz" lIns="130055" tIns="65028" rIns="130055" bIns="65028" rtlCol="0" anchor="b" anchorCtr="0"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algn="ctr" defTabSz="843858" rtl="0" eaLnBrk="1" latinLnBrk="0" hangingPunct="1">
              <a:lnSpc>
                <a:spcPts val="5906"/>
              </a:lnSpc>
              <a:spcBef>
                <a:spcPct val="0"/>
              </a:spcBef>
              <a:buNone/>
              <a:defRPr sz="5516" kern="1200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48" y="2715768"/>
            <a:ext cx="8147304" cy="667512"/>
          </a:xfrm>
        </p:spPr>
        <p:txBody>
          <a:bodyPr vert="horz" lIns="130055" tIns="65028" rIns="130055" bIns="65028" rtlCol="0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2011" b="0" kern="120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t>dfdfgdgdf</a:t>
            </a:r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t>Informatica Applicata</a:t>
            </a:r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69E29E33-B620-47F9-BB04-8846C2A5AFCC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pPr/>
              <a:t>‹N›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>
                <a:solidFill>
                  <a:prstClr val="black"/>
                </a:solidFill>
              </a:rPr>
              <a:t>dfdfgdgdf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43824BD5-74F8-0346-9BA8-AD245096F01B}"/>
              </a:ext>
            </a:extLst>
          </p:cNvPr>
          <p:cNvSpPr/>
          <p:nvPr userDrawn="1"/>
        </p:nvSpPr>
        <p:spPr>
          <a:xfrm>
            <a:off x="1" y="1"/>
            <a:ext cx="9142883" cy="9115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F2F45A1-ECBD-4042-A12C-BF6010FB30B8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8"/>
            <a:ext cx="9142883" cy="667190"/>
          </a:xfrm>
        </p:spPr>
        <p:txBody>
          <a:bodyPr/>
          <a:lstStyle>
            <a:lvl1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40052"/>
            <a:ext cx="9143999" cy="5428241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2832" y="6627478"/>
            <a:ext cx="641664" cy="224557"/>
          </a:xfrm>
        </p:spPr>
        <p:txBody>
          <a:bodyPr/>
          <a:lstStyle>
            <a:lvl1pPr>
              <a:defRPr lang="en-GB" sz="1000" b="0" i="0" kern="120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it-IT" smtClean="0"/>
              <a:pPr/>
              <a:t>‹N›</a:t>
            </a:fld>
            <a:endParaRPr lang="it-IT" dirty="0" err="1"/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373F9A49-B784-0848-AC8E-0C277F0894E2}"/>
              </a:ext>
            </a:extLst>
          </p:cNvPr>
          <p:cNvGrpSpPr/>
          <p:nvPr userDrawn="1"/>
        </p:nvGrpSpPr>
        <p:grpSpPr>
          <a:xfrm>
            <a:off x="0" y="887550"/>
            <a:ext cx="9142884" cy="25304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512D2EF4-69A8-4640-BD8E-B1431CF1B916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rgbClr val="607D8B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8E5CD1FB-710F-CB4A-A28C-570AA0C74A0F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CDC31BD8-E483-2C4C-8AF3-43D7EEA39EC6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67A41DEB-B10F-EE48-A27C-779966060F25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BF9957BA-4D65-444D-AA32-5623D566BB67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0CC6A260-04F4-8B4F-8BED-50D674F72E3F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1E0A278C-308C-034E-89FE-ECA8B4AF971C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FA9A6550-217C-3A46-84FA-27D859858499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65804A6A-D33B-8248-AE60-F25B24B47E0C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Segnaposto contenuto 30">
            <a:extLst>
              <a:ext uri="{FF2B5EF4-FFF2-40B4-BE49-F238E27FC236}">
                <a16:creationId xmlns:a16="http://schemas.microsoft.com/office/drawing/2014/main" id="{FC58345A-7B2F-764E-BAAB-B86F6A00E8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-1" y="562107"/>
            <a:ext cx="9144001" cy="325443"/>
          </a:xfrm>
        </p:spPr>
        <p:txBody>
          <a:bodyPr>
            <a:noAutofit/>
          </a:bodyPr>
          <a:lstStyle>
            <a:lvl1pPr marL="0" indent="0">
              <a:buNone/>
              <a:defRPr sz="1687" b="0" i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Modifica gli stili del testo dello </a:t>
            </a:r>
            <a:r>
              <a:rPr lang="it-IT" dirty="0" err="1"/>
              <a:t>schemalivello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>
            <a:lvl1pPr>
              <a:defRPr lang="it-IT" sz="10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it-IT" dirty="0"/>
              <a:t>Team </a:t>
            </a:r>
            <a:r>
              <a:rPr lang="it-IT" dirty="0" err="1"/>
              <a:t>xxxx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a titolo con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476" y="4343400"/>
            <a:ext cx="8147049" cy="1346013"/>
          </a:xfrm>
        </p:spPr>
        <p:txBody>
          <a:bodyPr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>
              <a:lnSpc>
                <a:spcPts val="5906"/>
              </a:lnSpc>
              <a:defRPr sz="5516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476" y="5688107"/>
            <a:ext cx="8147050" cy="663387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>
              <a:spcBef>
                <a:spcPts val="0"/>
              </a:spcBef>
              <a:buNone/>
              <a:defRPr b="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981200" y="685800"/>
            <a:ext cx="5181600" cy="3352800"/>
          </a:xfrm>
          <a:solidFill>
            <a:schemeClr val="tx1">
              <a:lumMod val="75000"/>
            </a:schemeClr>
          </a:solidFill>
          <a:ln w="127000" cap="sq">
            <a:solidFill>
              <a:schemeClr val="tx1"/>
            </a:solidFill>
            <a:miter lim="800000"/>
          </a:ln>
          <a:effectLst>
            <a:outerShdw blurRad="63500" sx="101000" sy="101000" algn="ctr" rotWithShape="0">
              <a:schemeClr val="bg2">
                <a:lumMod val="20000"/>
                <a:lumOff val="80000"/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9000000"/>
            </a:lightRig>
          </a:scene3d>
          <a:sp3d prstMaterial="matte">
            <a:bevelT w="12700" prst="relaxedInset"/>
            <a:bevelB w="38100" h="127000" prst="relaxedInset"/>
            <a:extrusionClr>
              <a:schemeClr val="tx1"/>
            </a:extrusionClr>
            <a:contourClr>
              <a:schemeClr val="tx1"/>
            </a:contourClr>
          </a:sp3d>
        </p:spPr>
        <p:txBody>
          <a:bodyPr/>
          <a:lstStyle>
            <a:lvl1pPr>
              <a:buNone/>
              <a:defRPr/>
            </a:lvl1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6" y="1774827"/>
            <a:ext cx="8147050" cy="1873250"/>
          </a:xfrm>
        </p:spPr>
        <p:txBody>
          <a:bodyPr anchor="b" anchorCtr="0"/>
          <a:lstStyle>
            <a:lvl1pPr algn="ctr">
              <a:defRPr sz="5516" b="0" cap="none" baseline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6" y="3654521"/>
            <a:ext cx="8147050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201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21930" indent="0">
              <a:buNone/>
              <a:defRPr sz="1687">
                <a:solidFill>
                  <a:schemeClr val="tx1">
                    <a:tint val="75000"/>
                  </a:schemeClr>
                </a:solidFill>
              </a:defRPr>
            </a:lvl2pPr>
            <a:lvl3pPr marL="843858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3pPr>
            <a:lvl4pPr marL="126578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4pPr>
            <a:lvl5pPr marL="168771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5pPr>
            <a:lvl6pPr marL="2109647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6pPr>
            <a:lvl7pPr marL="253157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7pPr>
            <a:lvl8pPr marL="295350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8pPr>
            <a:lvl9pPr marL="3375434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475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5046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475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5046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5046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cxnSp>
        <p:nvCxnSpPr>
          <p:cNvPr id="11" name="Straight Connector 10"/>
          <p:cNvCxnSpPr/>
          <p:nvPr/>
        </p:nvCxnSpPr>
        <p:spPr>
          <a:xfrm>
            <a:off x="502920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805046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2532" y="403414"/>
            <a:ext cx="3840480" cy="5722751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817"/>
            </a:lvl2pPr>
            <a:lvl3pPr>
              <a:defRPr sz="1817"/>
            </a:lvl3pPr>
            <a:lvl4pPr>
              <a:defRPr sz="1817"/>
            </a:lvl4pPr>
            <a:lvl5pPr>
              <a:defRPr sz="1817"/>
            </a:lvl5pPr>
            <a:lvl6pPr>
              <a:defRPr sz="1817"/>
            </a:lvl6pPr>
            <a:lvl7pPr>
              <a:defRPr sz="1817"/>
            </a:lvl7pPr>
            <a:lvl8pPr>
              <a:defRPr sz="1817"/>
            </a:lvl8pPr>
            <a:lvl9pPr>
              <a:defRPr sz="181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‹N›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1643" y="215358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974617"/>
            <a:ext cx="8147051" cy="5151547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marR="0" indent="0" algn="l" defTabSz="421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UNIMIB-TTC: Elementi di Informatica</a:t>
            </a:r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7" r:id="rId1"/>
    <p:sldLayoutId id="2147484438" r:id="rId2"/>
    <p:sldLayoutId id="2147484439" r:id="rId3"/>
    <p:sldLayoutId id="2147484440" r:id="rId4"/>
    <p:sldLayoutId id="2147484441" r:id="rId5"/>
    <p:sldLayoutId id="2147484442" r:id="rId6"/>
    <p:sldLayoutId id="2147484443" r:id="rId7"/>
    <p:sldLayoutId id="2147484444" r:id="rId8"/>
    <p:sldLayoutId id="2147484445" r:id="rId9"/>
    <p:sldLayoutId id="2147484446" r:id="rId10"/>
    <p:sldLayoutId id="2147484447" r:id="rId11"/>
    <p:sldLayoutId id="2147484448" r:id="rId12"/>
    <p:sldLayoutId id="2147484449" r:id="rId13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3309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761565"/>
            <a:ext cx="8147051" cy="4364598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259" y="6356352"/>
            <a:ext cx="2133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l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dfdfgdgdf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ct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7660" y="6356352"/>
            <a:ext cx="2133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51" r:id="rId1"/>
  </p:sldLayoutIdLst>
  <p:hf hdr="0" dt="0"/>
  <p:txStyles>
    <p:titleStyle>
      <a:lvl1pPr algn="ctr" defTabSz="843858" rtl="0" eaLnBrk="1" latinLnBrk="0" hangingPunct="1">
        <a:spcBef>
          <a:spcPct val="0"/>
        </a:spcBef>
        <a:buNone/>
        <a:defRPr sz="46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201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181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5" y="246110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171509"/>
            <a:ext cx="8147051" cy="4954655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8475" y="6356352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ct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/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8" name="Connettore 1 7"/>
          <p:cNvCxnSpPr/>
          <p:nvPr userDrawn="1"/>
        </p:nvCxnSpPr>
        <p:spPr>
          <a:xfrm flipV="1">
            <a:off x="3564069" y="925393"/>
            <a:ext cx="2126626" cy="0"/>
          </a:xfrm>
          <a:prstGeom prst="line">
            <a:avLst/>
          </a:prstGeom>
          <a:ln w="25400" cap="flat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53" r:id="rId1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29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ttangolo 38">
            <a:extLst>
              <a:ext uri="{FF2B5EF4-FFF2-40B4-BE49-F238E27FC236}">
                <a16:creationId xmlns:a16="http://schemas.microsoft.com/office/drawing/2014/main" id="{C98FF344-0FAD-1047-9843-5F2B70FF8CA9}"/>
              </a:ext>
            </a:extLst>
          </p:cNvPr>
          <p:cNvSpPr/>
          <p:nvPr/>
        </p:nvSpPr>
        <p:spPr>
          <a:xfrm>
            <a:off x="0" y="3814226"/>
            <a:ext cx="9143999" cy="3043774"/>
          </a:xfrm>
          <a:prstGeom prst="rect">
            <a:avLst/>
          </a:prstGeom>
          <a:solidFill>
            <a:srgbClr val="607D8B">
              <a:alpha val="10000"/>
            </a:srgbClr>
          </a:solidFill>
          <a:ln w="38100" cmpd="sng">
            <a:noFill/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71CCC370-B9CF-9940-90C6-DBDC538E547F}"/>
              </a:ext>
            </a:extLst>
          </p:cNvPr>
          <p:cNvSpPr/>
          <p:nvPr/>
        </p:nvSpPr>
        <p:spPr>
          <a:xfrm>
            <a:off x="0" y="3332179"/>
            <a:ext cx="9144000" cy="482046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414310" y="199900"/>
            <a:ext cx="8375080" cy="1292783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4282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Laboratorio</a:t>
            </a:r>
            <a:r>
              <a:rPr lang="en-GB" sz="4282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IoT </a:t>
            </a:r>
          </a:p>
          <a:p>
            <a:endParaRPr lang="en-GB" sz="11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1557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Prof. Paolo </a:t>
            </a:r>
            <a:r>
              <a:rPr lang="en-GB" sz="1557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Napoletano</a:t>
            </a:r>
            <a:endParaRPr lang="en-GB" sz="1557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908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a.a.</a:t>
            </a:r>
            <a:r>
              <a:rPr lang="en-GB" sz="908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2021/2022</a:t>
            </a:r>
            <a:endParaRPr lang="en-GB" sz="908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F3EBA47E-D29F-1049-963B-A6B5C8653CF2}"/>
              </a:ext>
            </a:extLst>
          </p:cNvPr>
          <p:cNvGrpSpPr/>
          <p:nvPr/>
        </p:nvGrpSpPr>
        <p:grpSpPr>
          <a:xfrm>
            <a:off x="0" y="910288"/>
            <a:ext cx="9144000" cy="45719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74C00B70-5CE3-C641-9BB0-2987E092D459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934E8A19-6C83-2040-A575-42E5B26AED8C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8F317565-4021-E246-8835-B4248A009CFF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300C4E6D-1038-E245-8060-5224CAD9BCA3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37F7D7F7-D37C-B64A-8D10-2C93992D04A4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4DADC528-332A-2B41-80B3-0085C3576C91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69F33A8D-8E6F-4B4D-85F7-C7684206C77E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C3D87A2A-FA03-594A-B52B-AF52BB839CB5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9CB3141F-CC37-E941-B6E9-748F8391EBFA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7" name="Rettangolo 36">
            <a:extLst>
              <a:ext uri="{FF2B5EF4-FFF2-40B4-BE49-F238E27FC236}">
                <a16:creationId xmlns:a16="http://schemas.microsoft.com/office/drawing/2014/main" id="{8A5DED7C-40C4-B74C-9AC4-77789BAD08AC}"/>
              </a:ext>
            </a:extLst>
          </p:cNvPr>
          <p:cNvSpPr/>
          <p:nvPr/>
        </p:nvSpPr>
        <p:spPr>
          <a:xfrm>
            <a:off x="474167" y="3292950"/>
            <a:ext cx="8254493" cy="1549455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3115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Home Monitoring</a:t>
            </a:r>
          </a:p>
          <a:p>
            <a:endParaRPr lang="en-GB" sz="1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defTabSz="914400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Team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Artemisia </a:t>
            </a:r>
            <a:r>
              <a:rPr lang="it-IT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Sarteschi</a:t>
            </a: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829677.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Gabriele Madotto 829783.</a:t>
            </a:r>
            <a:endParaRPr lang="en-GB" sz="1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Per </a:t>
            </a:r>
            <a:r>
              <a:rPr lang="en-US" dirty="0" err="1"/>
              <a:t>l’assignment</a:t>
            </a:r>
            <a:r>
              <a:rPr lang="en-US" dirty="0"/>
              <a:t> 1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stati</a:t>
            </a:r>
            <a:r>
              <a:rPr lang="en-US" dirty="0"/>
              <a:t> </a:t>
            </a:r>
            <a:r>
              <a:rPr lang="en-US" dirty="0" err="1"/>
              <a:t>usati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seguenti</a:t>
            </a:r>
            <a:r>
              <a:rPr lang="en-US" dirty="0"/>
              <a:t> </a:t>
            </a:r>
            <a:r>
              <a:rPr lang="en-US" dirty="0" err="1"/>
              <a:t>componenti</a:t>
            </a:r>
            <a:r>
              <a:rPr lang="en-US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Scheda</a:t>
            </a:r>
            <a:r>
              <a:rPr lang="en-US" dirty="0"/>
              <a:t> NODEMCU ESP8266: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it-IT" dirty="0"/>
              <a:t>Modulo fotoresistore (KY‑018)</a:t>
            </a: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Modulo </a:t>
            </a:r>
            <a:r>
              <a:rPr lang="en-US" dirty="0" err="1"/>
              <a:t>sensore</a:t>
            </a:r>
            <a:r>
              <a:rPr lang="en-US" dirty="0"/>
              <a:t> di </a:t>
            </a:r>
            <a:r>
              <a:rPr lang="en-US" dirty="0" err="1"/>
              <a:t>temperatura</a:t>
            </a:r>
            <a:r>
              <a:rPr lang="en-US" dirty="0"/>
              <a:t> e </a:t>
            </a:r>
            <a:r>
              <a:rPr lang="en-US" dirty="0" err="1"/>
              <a:t>umidità</a:t>
            </a:r>
            <a:r>
              <a:rPr lang="en-US" dirty="0"/>
              <a:t> (KY‑015)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Modulo </a:t>
            </a:r>
            <a:r>
              <a:rPr lang="en-US" dirty="0" err="1"/>
              <a:t>bottone</a:t>
            </a:r>
            <a:r>
              <a:rPr lang="en-US" dirty="0"/>
              <a:t> (KY‑004) [x2]</a:t>
            </a:r>
            <a:endParaRPr lang="it-IT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it-IT" dirty="0"/>
              <a:t>Resistenze 220 Ohm [x2]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it-IT" dirty="0"/>
              <a:t>Led gialli standard [x2]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err="1"/>
              <a:t>Cavi</a:t>
            </a:r>
            <a:r>
              <a:rPr lang="en-US" dirty="0"/>
              <a:t> jumper e breadboard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Scheda</a:t>
            </a:r>
            <a:r>
              <a:rPr lang="en-US" dirty="0"/>
              <a:t> Arduino MKR1000: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it-IT" dirty="0"/>
              <a:t>GROVE ‑ LED SOCKET KIT [x4]</a:t>
            </a: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it-IT" dirty="0"/>
              <a:t>GROVE ‑ LCD RGB BACKLIGHT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it-IT" dirty="0"/>
              <a:t>GROVE ‐ CABLE 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2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24263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17" y="1025946"/>
            <a:ext cx="9144000" cy="5832054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 err="1"/>
              <a:t>Obiettivo</a:t>
            </a:r>
            <a:r>
              <a:rPr lang="en-US" dirty="0"/>
              <a:t>: </a:t>
            </a:r>
            <a:r>
              <a:rPr lang="en-US" dirty="0" err="1"/>
              <a:t>creare</a:t>
            </a:r>
            <a:r>
              <a:rPr lang="en-US" dirty="0"/>
              <a:t> un </a:t>
            </a:r>
            <a:r>
              <a:rPr lang="en-US" dirty="0" err="1"/>
              <a:t>sistema</a:t>
            </a:r>
            <a:r>
              <a:rPr lang="en-US" dirty="0"/>
              <a:t> di </a:t>
            </a:r>
            <a:r>
              <a:rPr lang="en-US" dirty="0" err="1"/>
              <a:t>monitoraggio</a:t>
            </a:r>
            <a:r>
              <a:rPr lang="en-US" dirty="0"/>
              <a:t> di </a:t>
            </a:r>
            <a:r>
              <a:rPr lang="en-US" dirty="0" err="1"/>
              <a:t>una</a:t>
            </a:r>
            <a:r>
              <a:rPr lang="en-US" dirty="0"/>
              <a:t> casa</a:t>
            </a:r>
          </a:p>
          <a:p>
            <a:pPr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Esp8266: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Lettura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e </a:t>
            </a:r>
            <a:r>
              <a:rPr lang="en-US" dirty="0" err="1"/>
              <a:t>scrittura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database di: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Temperatura</a:t>
            </a:r>
            <a:r>
              <a:rPr lang="en-US" dirty="0"/>
              <a:t> (</a:t>
            </a:r>
            <a:r>
              <a:rPr lang="en-US" dirty="0" err="1"/>
              <a:t>normale</a:t>
            </a:r>
            <a:r>
              <a:rPr lang="en-US" dirty="0"/>
              <a:t> e </a:t>
            </a:r>
            <a:r>
              <a:rPr lang="en-US" dirty="0" err="1"/>
              <a:t>percepita</a:t>
            </a:r>
            <a:r>
              <a:rPr lang="en-US" dirty="0"/>
              <a:t>), </a:t>
            </a:r>
            <a:r>
              <a:rPr lang="en-US" dirty="0" err="1"/>
              <a:t>umidità</a:t>
            </a:r>
            <a:r>
              <a:rPr lang="en-US" dirty="0"/>
              <a:t>, luce, </a:t>
            </a:r>
            <a:r>
              <a:rPr lang="en-US" dirty="0" err="1"/>
              <a:t>potenza</a:t>
            </a:r>
            <a:r>
              <a:rPr lang="en-US" dirty="0"/>
              <a:t> </a:t>
            </a:r>
            <a:r>
              <a:rPr lang="en-US" dirty="0" err="1"/>
              <a:t>wifi</a:t>
            </a:r>
            <a:r>
              <a:rPr lang="en-US" dirty="0"/>
              <a:t> (</a:t>
            </a:r>
            <a:r>
              <a:rPr lang="en-US" dirty="0" err="1"/>
              <a:t>rssi</a:t>
            </a:r>
            <a:r>
              <a:rPr lang="en-US" dirty="0"/>
              <a:t>)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Allarmi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caso</a:t>
            </a:r>
            <a:r>
              <a:rPr lang="en-US" dirty="0"/>
              <a:t> in cui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</a:t>
            </a:r>
            <a:r>
              <a:rPr lang="en-US" dirty="0" err="1"/>
              <a:t>superino</a:t>
            </a:r>
            <a:r>
              <a:rPr lang="en-US" dirty="0"/>
              <a:t> determinate </a:t>
            </a:r>
            <a:r>
              <a:rPr lang="en-US" dirty="0" err="1"/>
              <a:t>soglie</a:t>
            </a:r>
            <a:r>
              <a:rPr lang="en-US" dirty="0"/>
              <a:t> (</a:t>
            </a:r>
            <a:r>
              <a:rPr lang="en-US" dirty="0" err="1"/>
              <a:t>massimo</a:t>
            </a:r>
            <a:r>
              <a:rPr lang="en-US" dirty="0"/>
              <a:t>/</a:t>
            </a:r>
            <a:r>
              <a:rPr lang="en-US" dirty="0" err="1"/>
              <a:t>minimo</a:t>
            </a:r>
            <a:r>
              <a:rPr lang="en-US" dirty="0"/>
              <a:t>)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MKR1000: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	</a:t>
            </a:r>
            <a:r>
              <a:rPr lang="en-US" dirty="0" err="1"/>
              <a:t>Lettura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valori</a:t>
            </a:r>
            <a:r>
              <a:rPr lang="en-US" dirty="0"/>
              <a:t> dal database e </a:t>
            </a:r>
            <a:r>
              <a:rPr lang="en-US" dirty="0" err="1"/>
              <a:t>visualizzazione</a:t>
            </a:r>
            <a:r>
              <a:rPr lang="en-US" dirty="0"/>
              <a:t> </a:t>
            </a:r>
            <a:r>
              <a:rPr lang="en-US" dirty="0" err="1"/>
              <a:t>sullo</a:t>
            </a:r>
            <a:r>
              <a:rPr lang="en-US" dirty="0"/>
              <a:t> </a:t>
            </a:r>
            <a:r>
              <a:rPr lang="en-US" dirty="0" err="1"/>
              <a:t>schermo</a:t>
            </a:r>
            <a:r>
              <a:rPr lang="en-US" dirty="0"/>
              <a:t> LCD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Visualizzazione</a:t>
            </a:r>
            <a:r>
              <a:rPr lang="en-US" dirty="0"/>
              <a:t> </a:t>
            </a:r>
            <a:r>
              <a:rPr lang="en-US" dirty="0" err="1"/>
              <a:t>allarmi</a:t>
            </a:r>
            <a:r>
              <a:rPr lang="en-US" dirty="0"/>
              <a:t> </a:t>
            </a:r>
            <a:r>
              <a:rPr lang="en-US" dirty="0" err="1"/>
              <a:t>attivi</a:t>
            </a:r>
            <a:r>
              <a:rPr lang="en-US" dirty="0"/>
              <a:t> </a:t>
            </a:r>
            <a:r>
              <a:rPr lang="en-US" dirty="0" err="1"/>
              <a:t>attraverso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led </a:t>
            </a:r>
            <a:r>
              <a:rPr lang="en-US" dirty="0" err="1"/>
              <a:t>rossi</a:t>
            </a:r>
            <a:endParaRPr lang="en-US" dirty="0"/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allarmi</a:t>
            </a:r>
            <a:r>
              <a:rPr lang="en-US" dirty="0"/>
              <a:t> 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valori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</a:t>
            </a:r>
            <a:r>
              <a:rPr lang="en-US" dirty="0" err="1"/>
              <a:t>vengono</a:t>
            </a:r>
            <a:r>
              <a:rPr lang="en-US" dirty="0"/>
              <a:t> </a:t>
            </a:r>
            <a:r>
              <a:rPr lang="en-US" dirty="0" err="1"/>
              <a:t>salvati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database </a:t>
            </a:r>
            <a:r>
              <a:rPr lang="en-US" dirty="0" err="1"/>
              <a:t>ogni</a:t>
            </a:r>
            <a:r>
              <a:rPr lang="en-US" dirty="0"/>
              <a:t> 5 secondi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I </a:t>
            </a:r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vengono</a:t>
            </a:r>
            <a:r>
              <a:rPr lang="en-US" dirty="0"/>
              <a:t> </a:t>
            </a:r>
            <a:r>
              <a:rPr lang="en-US" dirty="0" err="1"/>
              <a:t>letti</a:t>
            </a:r>
            <a:r>
              <a:rPr lang="en-US" dirty="0"/>
              <a:t> dal database </a:t>
            </a:r>
            <a:r>
              <a:rPr lang="en-US" dirty="0" err="1"/>
              <a:t>ogni</a:t>
            </a:r>
            <a:r>
              <a:rPr lang="en-US" dirty="0"/>
              <a:t> 5 secondi e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visualizzati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display LCD RGB 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2 </a:t>
            </a:r>
            <a:r>
              <a:rPr lang="en-US" dirty="0" err="1"/>
              <a:t>bottoni</a:t>
            </a:r>
            <a:r>
              <a:rPr lang="en-US" dirty="0"/>
              <a:t> (KY‑004) </a:t>
            </a:r>
            <a:r>
              <a:rPr lang="en-US" dirty="0" err="1"/>
              <a:t>permettono</a:t>
            </a:r>
            <a:r>
              <a:rPr lang="en-US" dirty="0"/>
              <a:t> di </a:t>
            </a:r>
            <a:r>
              <a:rPr lang="en-US" dirty="0" err="1"/>
              <a:t>attivare</a:t>
            </a:r>
            <a:r>
              <a:rPr lang="en-US" dirty="0"/>
              <a:t>/</a:t>
            </a:r>
            <a:r>
              <a:rPr lang="en-US" dirty="0" err="1"/>
              <a:t>disattivare</a:t>
            </a:r>
            <a:r>
              <a:rPr lang="en-US" dirty="0"/>
              <a:t> la </a:t>
            </a:r>
            <a:r>
              <a:rPr lang="en-US" dirty="0" err="1"/>
              <a:t>registrazione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e </a:t>
            </a:r>
            <a:r>
              <a:rPr lang="en-US" dirty="0" err="1"/>
              <a:t>degli</a:t>
            </a:r>
            <a:r>
              <a:rPr lang="en-US" dirty="0"/>
              <a:t> </a:t>
            </a:r>
            <a:r>
              <a:rPr lang="en-US" dirty="0" err="1"/>
              <a:t>allarmi</a:t>
            </a:r>
            <a:endParaRPr lang="en-US" dirty="0"/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la </a:t>
            </a:r>
            <a:r>
              <a:rPr lang="en-US" dirty="0" err="1"/>
              <a:t>loro</a:t>
            </a:r>
            <a:r>
              <a:rPr lang="en-US" dirty="0"/>
              <a:t> </a:t>
            </a:r>
            <a:r>
              <a:rPr lang="en-US" dirty="0" err="1"/>
              <a:t>attivazione</a:t>
            </a:r>
            <a:r>
              <a:rPr lang="en-US" dirty="0"/>
              <a:t>/</a:t>
            </a:r>
            <a:r>
              <a:rPr lang="en-US" dirty="0" err="1"/>
              <a:t>disattivazione</a:t>
            </a:r>
            <a:r>
              <a:rPr lang="en-US" dirty="0"/>
              <a:t> </a:t>
            </a:r>
            <a:r>
              <a:rPr lang="en-US" dirty="0" err="1"/>
              <a:t>è</a:t>
            </a:r>
            <a:r>
              <a:rPr lang="en-US" dirty="0"/>
              <a:t> </a:t>
            </a:r>
            <a:r>
              <a:rPr lang="en-US" dirty="0" err="1"/>
              <a:t>segnalata</a:t>
            </a:r>
            <a:r>
              <a:rPr lang="en-US" dirty="0"/>
              <a:t> da 2 led </a:t>
            </a:r>
            <a:r>
              <a:rPr lang="en-US" dirty="0" err="1"/>
              <a:t>gialli</a:t>
            </a:r>
            <a:endParaRPr lang="en-US" dirty="0"/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loro</a:t>
            </a:r>
            <a:r>
              <a:rPr lang="en-US" dirty="0"/>
              <a:t> </a:t>
            </a:r>
            <a:r>
              <a:rPr lang="en-US" dirty="0" err="1"/>
              <a:t>alternativa</a:t>
            </a:r>
            <a:r>
              <a:rPr lang="en-US" dirty="0"/>
              <a:t> </a:t>
            </a:r>
            <a:r>
              <a:rPr lang="en-US" dirty="0" err="1"/>
              <a:t>è</a:t>
            </a:r>
            <a:r>
              <a:rPr lang="en-US" dirty="0"/>
              <a:t> </a:t>
            </a:r>
            <a:r>
              <a:rPr lang="en-US" dirty="0" err="1"/>
              <a:t>stata</a:t>
            </a:r>
            <a:r>
              <a:rPr lang="en-US" dirty="0"/>
              <a:t> </a:t>
            </a:r>
            <a:r>
              <a:rPr lang="en-US" dirty="0" err="1"/>
              <a:t>creata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pagina</a:t>
            </a:r>
            <a:r>
              <a:rPr lang="en-US" dirty="0"/>
              <a:t> web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Il database è di </a:t>
            </a:r>
            <a:r>
              <a:rPr lang="en-US" dirty="0" err="1"/>
              <a:t>tipo</a:t>
            </a:r>
            <a:r>
              <a:rPr lang="en-US" dirty="0"/>
              <a:t> </a:t>
            </a:r>
            <a:r>
              <a:rPr lang="en-US" dirty="0" err="1"/>
              <a:t>relazionale</a:t>
            </a:r>
            <a:r>
              <a:rPr lang="en-US" dirty="0"/>
              <a:t> </a:t>
            </a:r>
            <a:r>
              <a:rPr lang="en-US" dirty="0" err="1"/>
              <a:t>basato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mySQL</a:t>
            </a:r>
            <a:endParaRPr lang="en-US" dirty="0"/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I </a:t>
            </a:r>
            <a:r>
              <a:rPr lang="en-US" dirty="0" err="1"/>
              <a:t>valori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e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allarmi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suddivisi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due </a:t>
            </a:r>
            <a:r>
              <a:rPr lang="en-US" dirty="0" err="1"/>
              <a:t>tabelle</a:t>
            </a:r>
            <a:r>
              <a:rPr lang="en-US" dirty="0"/>
              <a:t>, con id (</a:t>
            </a:r>
            <a:r>
              <a:rPr lang="en-US" dirty="0" err="1"/>
              <a:t>univoco</a:t>
            </a:r>
            <a:r>
              <a:rPr lang="en-US" dirty="0"/>
              <a:t>) e timestamp </a:t>
            </a:r>
            <a:r>
              <a:rPr lang="en-US" dirty="0" err="1"/>
              <a:t>associati</a:t>
            </a:r>
            <a:r>
              <a:rPr lang="en-US" dirty="0"/>
              <a:t> ad </a:t>
            </a:r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riga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3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Description system: choices, parameters, use cases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15118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Esp8266 e </a:t>
            </a:r>
            <a:r>
              <a:rPr lang="en-US" dirty="0" err="1"/>
              <a:t>sensori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4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AC76140-3EC0-5BEE-6BEC-64422E42B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16" y="1833878"/>
            <a:ext cx="3652268" cy="3190244"/>
          </a:xfrm>
          <a:prstGeom prst="rect">
            <a:avLst/>
          </a:prstGeom>
        </p:spPr>
      </p:pic>
      <p:pic>
        <p:nvPicPr>
          <p:cNvPr id="9" name="Immagine 8" descr="Immagine che contiene testo, circuito, elettronico&#10;&#10;Descrizione generata automaticamente">
            <a:extLst>
              <a:ext uri="{FF2B5EF4-FFF2-40B4-BE49-F238E27FC236}">
                <a16:creationId xmlns:a16="http://schemas.microsoft.com/office/drawing/2014/main" id="{43FFA4C8-A3B0-7C57-6E09-109CCE177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272" y="2229047"/>
            <a:ext cx="4325412" cy="239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269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MKR1000 e Display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5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B79D59A-85DE-BF7D-ADDA-799B6C3AC4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" t="11700" r="-11" b="8662"/>
          <a:stretch/>
        </p:blipFill>
        <p:spPr>
          <a:xfrm>
            <a:off x="452804" y="1557662"/>
            <a:ext cx="3921847" cy="4164365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16A31D90-EC47-3B1C-0DB2-F1804B65C6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719" y="2199533"/>
            <a:ext cx="4343777" cy="245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133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Page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6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833A369-89AB-6525-A69F-F13E2DDD4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285" y="1704734"/>
            <a:ext cx="6125430" cy="344853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80503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7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3" name="20220509_182312">
            <a:hlinkClick r:id="" action="ppaction://media"/>
            <a:extLst>
              <a:ext uri="{FF2B5EF4-FFF2-40B4-BE49-F238E27FC236}">
                <a16:creationId xmlns:a16="http://schemas.microsoft.com/office/drawing/2014/main" id="{7011EC64-12DB-29F9-3A2E-CF1F27D9EA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9958" y="1235368"/>
            <a:ext cx="3125866" cy="4584211"/>
          </a:xfrm>
          <a:prstGeom prst="rect">
            <a:avLst/>
          </a:prstGeom>
        </p:spPr>
      </p:pic>
      <p:pic>
        <p:nvPicPr>
          <p:cNvPr id="5" name="20220509_182208">
            <a:hlinkClick r:id="" action="ppaction://media"/>
            <a:extLst>
              <a:ext uri="{FF2B5EF4-FFF2-40B4-BE49-F238E27FC236}">
                <a16:creationId xmlns:a16="http://schemas.microsoft.com/office/drawing/2014/main" id="{694287F0-32E1-E321-CA20-BA4C84BD6DD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168178" y="1235367"/>
            <a:ext cx="3125864" cy="458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14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8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remarks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Possibili</a:t>
            </a:r>
            <a:r>
              <a:rPr lang="en-US" dirty="0"/>
              <a:t> </a:t>
            </a:r>
            <a:r>
              <a:rPr lang="en-US" dirty="0" err="1"/>
              <a:t>miglioramenti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Aggiungere</a:t>
            </a:r>
            <a:r>
              <a:rPr lang="en-US" dirty="0"/>
              <a:t> </a:t>
            </a:r>
            <a:r>
              <a:rPr lang="en-US" dirty="0" err="1"/>
              <a:t>funzione</a:t>
            </a:r>
            <a:r>
              <a:rPr lang="en-US" dirty="0"/>
              <a:t> di </a:t>
            </a:r>
            <a:r>
              <a:rPr lang="en-US" dirty="0" err="1"/>
              <a:t>riavvio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scheda</a:t>
            </a:r>
            <a:r>
              <a:rPr lang="en-US" dirty="0"/>
              <a:t> in </a:t>
            </a:r>
            <a:r>
              <a:rPr lang="en-US" dirty="0" err="1"/>
              <a:t>caso</a:t>
            </a:r>
            <a:r>
              <a:rPr lang="en-US" dirty="0"/>
              <a:t> di </a:t>
            </a:r>
            <a:r>
              <a:rPr lang="en-US" dirty="0" err="1"/>
              <a:t>problemi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Limitare</a:t>
            </a:r>
            <a:r>
              <a:rPr lang="en-US" dirty="0"/>
              <a:t> la </a:t>
            </a:r>
            <a:r>
              <a:rPr lang="en-US" dirty="0" err="1"/>
              <a:t>lettura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ad un </a:t>
            </a:r>
            <a:r>
              <a:rPr lang="en-US" dirty="0" err="1"/>
              <a:t>certo</a:t>
            </a:r>
            <a:r>
              <a:rPr lang="en-US" dirty="0"/>
              <a:t> intervallo di </a:t>
            </a:r>
            <a:r>
              <a:rPr lang="en-US"/>
              <a:t>valori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Permettere</a:t>
            </a:r>
            <a:r>
              <a:rPr lang="en-US" dirty="0"/>
              <a:t> </a:t>
            </a:r>
            <a:r>
              <a:rPr lang="en-US" dirty="0" err="1"/>
              <a:t>all’utente</a:t>
            </a:r>
            <a:r>
              <a:rPr lang="en-US" dirty="0"/>
              <a:t> di </a:t>
            </a:r>
            <a:r>
              <a:rPr lang="en-US" dirty="0" err="1"/>
              <a:t>impostare</a:t>
            </a:r>
            <a:r>
              <a:rPr lang="en-US" dirty="0"/>
              <a:t> le </a:t>
            </a:r>
            <a:r>
              <a:rPr lang="en-US" dirty="0" err="1"/>
              <a:t>soglie</a:t>
            </a:r>
            <a:r>
              <a:rPr lang="en-US" dirty="0"/>
              <a:t> di </a:t>
            </a:r>
            <a:r>
              <a:rPr lang="en-US" dirty="0" err="1"/>
              <a:t>lettura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sensori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Aggiungere</a:t>
            </a:r>
            <a:r>
              <a:rPr lang="en-US" dirty="0"/>
              <a:t> </a:t>
            </a:r>
            <a:r>
              <a:rPr lang="en-US" dirty="0" err="1"/>
              <a:t>ulteriori</a:t>
            </a:r>
            <a:r>
              <a:rPr lang="en-US" dirty="0"/>
              <a:t> </a:t>
            </a:r>
            <a:r>
              <a:rPr lang="en-US" dirty="0" err="1"/>
              <a:t>sensori</a:t>
            </a:r>
            <a:r>
              <a:rPr lang="en-US" dirty="0"/>
              <a:t> (Flame Detection)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La </a:t>
            </a:r>
            <a:r>
              <a:rPr lang="en-US" dirty="0" err="1"/>
              <a:t>pagina</a:t>
            </a:r>
            <a:r>
              <a:rPr lang="en-US" dirty="0"/>
              <a:t> web </a:t>
            </a:r>
            <a:r>
              <a:rPr lang="en-US" dirty="0" err="1"/>
              <a:t>dovrebbe</a:t>
            </a:r>
            <a:r>
              <a:rPr lang="en-US" dirty="0"/>
              <a:t> </a:t>
            </a:r>
            <a:r>
              <a:rPr lang="en-US" dirty="0" err="1"/>
              <a:t>aggiornarsi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pressione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bottoni</a:t>
            </a:r>
            <a:r>
              <a:rPr lang="en-US" dirty="0"/>
              <a:t> </a:t>
            </a:r>
            <a:r>
              <a:rPr lang="en-US" dirty="0" err="1"/>
              <a:t>presenti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breadboard (auto-refresh)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8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Results, Discussion, conclusion 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xxx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640006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ella">
  <a:themeElements>
    <a:clrScheme name="Blu cal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Sel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Sel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Sella.thmx</Template>
  <TotalTime>38951</TotalTime>
  <Words>419</Words>
  <Application>Microsoft Macintosh PowerPoint</Application>
  <PresentationFormat>Presentazione su schermo (4:3)</PresentationFormat>
  <Paragraphs>68</Paragraphs>
  <Slides>8</Slides>
  <Notes>1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8</vt:i4>
      </vt:variant>
    </vt:vector>
  </HeadingPairs>
  <TitlesOfParts>
    <vt:vector size="16" baseType="lpstr">
      <vt:lpstr>Arial</vt:lpstr>
      <vt:lpstr>Calibri</vt:lpstr>
      <vt:lpstr>Century Gothic</vt:lpstr>
      <vt:lpstr>Courier New</vt:lpstr>
      <vt:lpstr>Wingdings 2</vt:lpstr>
      <vt:lpstr>Sella</vt:lpstr>
      <vt:lpstr>1_Sella</vt:lpstr>
      <vt:lpstr>2_Sella</vt:lpstr>
      <vt:lpstr>Presentazione standard di PowerPoint</vt:lpstr>
      <vt:lpstr>Materials</vt:lpstr>
      <vt:lpstr>Method</vt:lpstr>
      <vt:lpstr>Esp8266 e sensori</vt:lpstr>
      <vt:lpstr>MKR1000 e Display</vt:lpstr>
      <vt:lpstr>Web Page</vt:lpstr>
      <vt:lpstr>Demo</vt:lpstr>
      <vt:lpstr>Final remarks</vt:lpstr>
    </vt:vector>
  </TitlesOfParts>
  <Company>unisa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Informatica Applicata</dc:title>
  <dc:creator>Paolo</dc:creator>
  <cp:lastModifiedBy>a.sarteschi@campus.unimib.it</cp:lastModifiedBy>
  <cp:revision>768</cp:revision>
  <cp:lastPrinted>2019-04-08T11:17:13Z</cp:lastPrinted>
  <dcterms:created xsi:type="dcterms:W3CDTF">2011-04-16T15:48:33Z</dcterms:created>
  <dcterms:modified xsi:type="dcterms:W3CDTF">2022-05-10T12:31:53Z</dcterms:modified>
</cp:coreProperties>
</file>